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2"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B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931196D-5FD8-43F4-90A1-75F9FC34A6A4}" type="datetimeFigureOut">
              <a:rPr lang="en-IN" smtClean="0"/>
              <a:t>06-07-2021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3019490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931196D-5FD8-43F4-90A1-75F9FC34A6A4}" type="datetimeFigureOut">
              <a:rPr lang="en-IN" smtClean="0"/>
              <a:t>06-07-2021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1947316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1196D-5FD8-43F4-90A1-75F9FC34A6A4}" type="datetimeFigureOut">
              <a:rPr lang="en-IN" smtClean="0"/>
              <a:t>06-07-2021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197219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931196D-5FD8-43F4-90A1-75F9FC34A6A4}" type="datetimeFigureOut">
              <a:rPr lang="en-IN" smtClean="0"/>
              <a:t>06-07-2021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4121084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931196D-5FD8-43F4-90A1-75F9FC34A6A4}" type="datetimeFigureOut">
              <a:rPr lang="en-IN" smtClean="0"/>
              <a:t>06-07-2021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201514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931196D-5FD8-43F4-90A1-75F9FC34A6A4}" type="datetimeFigureOut">
              <a:rPr lang="en-IN" smtClean="0"/>
              <a:t>06-07-2021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3873005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31196D-5FD8-43F4-90A1-75F9FC34A6A4}" type="datetimeFigureOut">
              <a:rPr lang="en-IN" smtClean="0"/>
              <a:t>06-07-2021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3361894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31196D-5FD8-43F4-90A1-75F9FC34A6A4}" type="datetimeFigureOut">
              <a:rPr lang="en-IN" smtClean="0"/>
              <a:t>06-07-2021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231655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31196D-5FD8-43F4-90A1-75F9FC34A6A4}" type="datetimeFigureOut">
              <a:rPr lang="en-IN" smtClean="0"/>
              <a:t>06-07-2021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692662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931196D-5FD8-43F4-90A1-75F9FC34A6A4}" type="datetimeFigureOut">
              <a:rPr lang="en-IN" smtClean="0"/>
              <a:t>06-07-2021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286528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931196D-5FD8-43F4-90A1-75F9FC34A6A4}" type="datetimeFigureOut">
              <a:rPr lang="en-IN" smtClean="0"/>
              <a:t>06-07-2021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EFBC4B-FFB3-4ED3-9BE3-4B34CEBB1A9A}" type="slidenum">
              <a:rPr lang="en-IN" smtClean="0"/>
              <a:t>‹#›</a:t>
            </a:fld>
            <a:endParaRPr lang="en-IN"/>
          </a:p>
        </p:txBody>
      </p:sp>
    </p:spTree>
    <p:extLst>
      <p:ext uri="{BB962C8B-B14F-4D97-AF65-F5344CB8AC3E}">
        <p14:creationId xmlns:p14="http://schemas.microsoft.com/office/powerpoint/2010/main" val="3538470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31196D-5FD8-43F4-90A1-75F9FC34A6A4}" type="datetimeFigureOut">
              <a:rPr lang="en-IN" smtClean="0"/>
              <a:t>06-07-2021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EFBC4B-FFB3-4ED3-9BE3-4B34CEBB1A9A}" type="slidenum">
              <a:rPr lang="en-IN" smtClean="0"/>
              <a:t>‹#›</a:t>
            </a:fld>
            <a:endParaRPr lang="en-IN"/>
          </a:p>
        </p:txBody>
      </p:sp>
    </p:spTree>
    <p:extLst>
      <p:ext uri="{BB962C8B-B14F-4D97-AF65-F5344CB8AC3E}">
        <p14:creationId xmlns:p14="http://schemas.microsoft.com/office/powerpoint/2010/main" val="1154152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EUKARYOTIC </a:t>
            </a:r>
            <a:r>
              <a:rPr lang="en-US" dirty="0" smtClean="0"/>
              <a:t>CELL (Part-1)</a:t>
            </a:r>
            <a:endParaRPr lang="en-IN" dirty="0"/>
          </a:p>
        </p:txBody>
      </p:sp>
      <p:sp>
        <p:nvSpPr>
          <p:cNvPr id="3" name="Subtitle 2"/>
          <p:cNvSpPr>
            <a:spLocks noGrp="1"/>
          </p:cNvSpPr>
          <p:nvPr>
            <p:ph type="subTitle" idx="1"/>
          </p:nvPr>
        </p:nvSpPr>
        <p:spPr/>
        <p:txBody>
          <a:bodyPr/>
          <a:lstStyle/>
          <a:p>
            <a:r>
              <a:rPr lang="en-US" dirty="0" err="1" smtClean="0"/>
              <a:t>Sonali</a:t>
            </a:r>
            <a:r>
              <a:rPr lang="en-US" dirty="0" smtClean="0"/>
              <a:t> </a:t>
            </a:r>
            <a:r>
              <a:rPr lang="en-US" dirty="0" err="1" smtClean="0"/>
              <a:t>Saha</a:t>
            </a:r>
            <a:r>
              <a:rPr lang="en-US" dirty="0" smtClean="0"/>
              <a:t>, </a:t>
            </a:r>
            <a:r>
              <a:rPr lang="en-US" dirty="0" err="1" smtClean="0"/>
              <a:t>Microbioogy</a:t>
            </a:r>
            <a:endParaRPr lang="en-IN" dirty="0"/>
          </a:p>
        </p:txBody>
      </p:sp>
    </p:spTree>
    <p:extLst>
      <p:ext uri="{BB962C8B-B14F-4D97-AF65-F5344CB8AC3E}">
        <p14:creationId xmlns:p14="http://schemas.microsoft.com/office/powerpoint/2010/main" val="2584108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07735"/>
          </a:xfrm>
        </p:spPr>
        <p:txBody>
          <a:bodyPr>
            <a:normAutofit fontScale="90000"/>
          </a:bodyPr>
          <a:lstStyle/>
          <a:p>
            <a:r>
              <a:rPr lang="en-US" sz="3600" b="1" dirty="0"/>
              <a:t>Shape and Size </a:t>
            </a:r>
            <a:r>
              <a:rPr lang="en-US" dirty="0"/>
              <a:t/>
            </a:r>
            <a:br>
              <a:rPr lang="en-US" dirty="0"/>
            </a:br>
            <a:endParaRPr lang="en-IN" dirty="0"/>
          </a:p>
        </p:txBody>
      </p:sp>
      <p:sp>
        <p:nvSpPr>
          <p:cNvPr id="3" name="Content Placeholder 2"/>
          <p:cNvSpPr>
            <a:spLocks noGrp="1"/>
          </p:cNvSpPr>
          <p:nvPr>
            <p:ph idx="1"/>
          </p:nvPr>
        </p:nvSpPr>
        <p:spPr>
          <a:xfrm>
            <a:off x="621102" y="750498"/>
            <a:ext cx="10732698" cy="5426465"/>
          </a:xfrm>
        </p:spPr>
        <p:txBody>
          <a:bodyPr/>
          <a:lstStyle/>
          <a:p>
            <a:r>
              <a:rPr lang="en-US" dirty="0" smtClean="0"/>
              <a:t>One </a:t>
            </a:r>
            <a:r>
              <a:rPr lang="en-US" dirty="0"/>
              <a:t>hallmark of eukaryotic cells is their morphological </a:t>
            </a:r>
            <a:r>
              <a:rPr lang="en-US" dirty="0" smtClean="0"/>
              <a:t>diversity</a:t>
            </a:r>
            <a:r>
              <a:rPr lang="en-US" dirty="0"/>
              <a:t>. This is especially true for eukaryotic microbes, which are found in numerous habitats and have evolved </a:t>
            </a:r>
            <a:r>
              <a:rPr lang="en-US" dirty="0" smtClean="0"/>
              <a:t>morphological </a:t>
            </a:r>
            <a:r>
              <a:rPr lang="en-US" dirty="0"/>
              <a:t>adaptations accordingly. </a:t>
            </a:r>
            <a:endParaRPr lang="en-US" dirty="0" smtClean="0"/>
          </a:p>
          <a:p>
            <a:r>
              <a:rPr lang="en-US" dirty="0" smtClean="0"/>
              <a:t>In </a:t>
            </a:r>
            <a:r>
              <a:rPr lang="en-US" dirty="0"/>
              <a:t>general, eukaryotic cells are larger than bacterial and </a:t>
            </a:r>
            <a:r>
              <a:rPr lang="en-US" dirty="0" smtClean="0"/>
              <a:t>archaeal </a:t>
            </a:r>
            <a:r>
              <a:rPr lang="en-US" dirty="0"/>
              <a:t>cells. This is true for eukaryotic microbes as </a:t>
            </a:r>
            <a:r>
              <a:rPr lang="en-US" dirty="0" smtClean="0"/>
              <a:t>well. </a:t>
            </a:r>
            <a:r>
              <a:rPr lang="en-US" dirty="0"/>
              <a:t>However, just as some bacteria and archaea are very large, even larger than some of the largest </a:t>
            </a:r>
            <a:r>
              <a:rPr lang="en-US" dirty="0" err="1" smtClean="0"/>
              <a:t>protists</a:t>
            </a:r>
            <a:r>
              <a:rPr lang="en-US" dirty="0" smtClean="0"/>
              <a:t>, so </a:t>
            </a:r>
            <a:r>
              <a:rPr lang="en-US" dirty="0"/>
              <a:t>too are there some </a:t>
            </a:r>
            <a:r>
              <a:rPr lang="en-US" dirty="0" err="1"/>
              <a:t>protists</a:t>
            </a:r>
            <a:r>
              <a:rPr lang="en-US" dirty="0"/>
              <a:t> smaller than many bacteria and </a:t>
            </a:r>
            <a:r>
              <a:rPr lang="en-IN" dirty="0"/>
              <a:t>archaea. </a:t>
            </a:r>
            <a:endParaRPr lang="en-IN" dirty="0" smtClean="0"/>
          </a:p>
          <a:p>
            <a:r>
              <a:rPr lang="en-IN" dirty="0" smtClean="0"/>
              <a:t>These </a:t>
            </a:r>
            <a:r>
              <a:rPr lang="en-IN" dirty="0"/>
              <a:t>small eukaryotic microbes include </a:t>
            </a:r>
            <a:r>
              <a:rPr lang="en-IN" dirty="0" err="1"/>
              <a:t>Ostreococcus</a:t>
            </a:r>
            <a:r>
              <a:rPr lang="en-IN" dirty="0"/>
              <a:t> </a:t>
            </a:r>
            <a:r>
              <a:rPr lang="en-IN" dirty="0" err="1"/>
              <a:t>tauri</a:t>
            </a:r>
            <a:r>
              <a:rPr lang="en-IN" dirty="0"/>
              <a:t>, the smallest free-living alga known. Many other </a:t>
            </a:r>
            <a:r>
              <a:rPr lang="en-IN" dirty="0" err="1" smtClean="0"/>
              <a:t>picoeukaryotes</a:t>
            </a:r>
            <a:r>
              <a:rPr lang="en-IN" dirty="0" smtClean="0"/>
              <a:t> </a:t>
            </a:r>
            <a:r>
              <a:rPr lang="en-IN" dirty="0"/>
              <a:t>have been discovered in marine environments, as many as 103 to 104 per </a:t>
            </a:r>
            <a:r>
              <a:rPr lang="en-IN" dirty="0" err="1"/>
              <a:t>milliliter</a:t>
            </a:r>
            <a:r>
              <a:rPr lang="en-IN" dirty="0"/>
              <a:t>.</a:t>
            </a:r>
          </a:p>
        </p:txBody>
      </p:sp>
    </p:spTree>
    <p:extLst>
      <p:ext uri="{BB962C8B-B14F-4D97-AF65-F5344CB8AC3E}">
        <p14:creationId xmlns:p14="http://schemas.microsoft.com/office/powerpoint/2010/main" val="4111557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362" y="106333"/>
            <a:ext cx="10515600" cy="445758"/>
          </a:xfrm>
        </p:spPr>
        <p:txBody>
          <a:bodyPr>
            <a:noAutofit/>
          </a:bodyPr>
          <a:lstStyle/>
          <a:p>
            <a:r>
              <a:rPr lang="en-US" sz="3600" b="1" dirty="0"/>
              <a:t>Cell Organization</a:t>
            </a:r>
            <a:endParaRPr lang="en-IN" sz="3600" b="1" dirty="0"/>
          </a:p>
        </p:txBody>
      </p:sp>
      <p:sp>
        <p:nvSpPr>
          <p:cNvPr id="3" name="Content Placeholder 2"/>
          <p:cNvSpPr>
            <a:spLocks noGrp="1"/>
          </p:cNvSpPr>
          <p:nvPr>
            <p:ph idx="1"/>
          </p:nvPr>
        </p:nvSpPr>
        <p:spPr>
          <a:xfrm>
            <a:off x="207034" y="750497"/>
            <a:ext cx="11680166" cy="5745194"/>
          </a:xfrm>
        </p:spPr>
        <p:txBody>
          <a:bodyPr>
            <a:normAutofit lnSpcReduction="10000"/>
          </a:bodyPr>
          <a:lstStyle/>
          <a:p>
            <a:r>
              <a:rPr lang="en-US" dirty="0" smtClean="0"/>
              <a:t>Eukaryotic </a:t>
            </a:r>
            <a:r>
              <a:rPr lang="en-US" dirty="0"/>
              <a:t>cells are distinctive because of their use of </a:t>
            </a:r>
            <a:r>
              <a:rPr lang="en-US" dirty="0" smtClean="0"/>
              <a:t>membranes. </a:t>
            </a:r>
            <a:r>
              <a:rPr lang="en-US" dirty="0"/>
              <a:t>They have membrane-delimited nuclei, and membranes play a prominent part in the structure of many other organelles. </a:t>
            </a:r>
            <a:endParaRPr lang="en-US" dirty="0" smtClean="0"/>
          </a:p>
          <a:p>
            <a:r>
              <a:rPr lang="en-US" dirty="0" smtClean="0"/>
              <a:t>Organelles </a:t>
            </a:r>
            <a:r>
              <a:rPr lang="en-US" dirty="0"/>
              <a:t>are intracellular structures that perform specific functions in cells analogous to the functions of organs in the body of a multicellular organism. </a:t>
            </a:r>
            <a:endParaRPr lang="en-US" dirty="0" smtClean="0"/>
          </a:p>
          <a:p>
            <a:r>
              <a:rPr lang="en-US" dirty="0" smtClean="0"/>
              <a:t>The </a:t>
            </a:r>
            <a:r>
              <a:rPr lang="en-US" dirty="0"/>
              <a:t>partitioning of the eukaryotic cell interior by membranes makes possible the </a:t>
            </a:r>
            <a:r>
              <a:rPr lang="en-US" dirty="0" smtClean="0"/>
              <a:t>placement </a:t>
            </a:r>
            <a:r>
              <a:rPr lang="en-US" dirty="0"/>
              <a:t>of different cellular functions in separate compartments so that they can more easily take place simultaneously under </a:t>
            </a:r>
            <a:r>
              <a:rPr lang="en-US" dirty="0" smtClean="0"/>
              <a:t>independent </a:t>
            </a:r>
            <a:r>
              <a:rPr lang="en-US" dirty="0"/>
              <a:t>control and proper coordination. Large membrane surfaces make possible greater respiratory and photosynthetic activity because these processes are located exclusively in </a:t>
            </a:r>
            <a:r>
              <a:rPr lang="en-US" dirty="0" smtClean="0"/>
              <a:t>membranes</a:t>
            </a:r>
            <a:r>
              <a:rPr lang="en-US" dirty="0"/>
              <a:t>. </a:t>
            </a:r>
            <a:r>
              <a:rPr lang="en-US" dirty="0" smtClean="0"/>
              <a:t>The </a:t>
            </a:r>
            <a:r>
              <a:rPr lang="en-US" dirty="0"/>
              <a:t>intracytoplasmic membrane complex also serves as a transport system to move materials between different cell </a:t>
            </a:r>
            <a:r>
              <a:rPr lang="en-US" dirty="0" smtClean="0"/>
              <a:t>locations</a:t>
            </a:r>
            <a:r>
              <a:rPr lang="en-US" dirty="0"/>
              <a:t>. Thus abundant membrane systems probably are necessary in eukaryotic cells because of their large volume and the need for adequate regulation, metabolic activity, and transport. </a:t>
            </a:r>
            <a:endParaRPr lang="en-IN" dirty="0"/>
          </a:p>
        </p:txBody>
      </p:sp>
    </p:spTree>
    <p:extLst>
      <p:ext uri="{BB962C8B-B14F-4D97-AF65-F5344CB8AC3E}">
        <p14:creationId xmlns:p14="http://schemas.microsoft.com/office/powerpoint/2010/main" val="3639788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77956" y="655607"/>
            <a:ext cx="6139465" cy="5400587"/>
          </a:xfrm>
          <a:prstGeom prst="rect">
            <a:avLst/>
          </a:prstGeom>
        </p:spPr>
      </p:pic>
      <p:pic>
        <p:nvPicPr>
          <p:cNvPr id="5" name="Picture 4"/>
          <p:cNvPicPr>
            <a:picLocks noChangeAspect="1"/>
          </p:cNvPicPr>
          <p:nvPr/>
        </p:nvPicPr>
        <p:blipFill>
          <a:blip r:embed="rId3"/>
          <a:stretch>
            <a:fillRect/>
          </a:stretch>
        </p:blipFill>
        <p:spPr>
          <a:xfrm>
            <a:off x="6517421" y="2805159"/>
            <a:ext cx="5522612" cy="3190875"/>
          </a:xfrm>
          <a:prstGeom prst="rect">
            <a:avLst/>
          </a:prstGeom>
        </p:spPr>
      </p:pic>
    </p:spTree>
    <p:extLst>
      <p:ext uri="{BB962C8B-B14F-4D97-AF65-F5344CB8AC3E}">
        <p14:creationId xmlns:p14="http://schemas.microsoft.com/office/powerpoint/2010/main" val="1494561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80455"/>
            <a:ext cx="10515600" cy="454384"/>
          </a:xfrm>
        </p:spPr>
        <p:txBody>
          <a:bodyPr>
            <a:normAutofit fontScale="90000"/>
          </a:bodyPr>
          <a:lstStyle/>
          <a:p>
            <a:r>
              <a:rPr lang="en-US" b="1" dirty="0" smtClean="0"/>
              <a:t>Nucleus</a:t>
            </a:r>
            <a:endParaRPr lang="en-IN" b="1" dirty="0"/>
          </a:p>
        </p:txBody>
      </p:sp>
      <p:sp>
        <p:nvSpPr>
          <p:cNvPr id="5" name="Content Placeholder 4"/>
          <p:cNvSpPr>
            <a:spLocks noGrp="1"/>
          </p:cNvSpPr>
          <p:nvPr>
            <p:ph idx="1"/>
          </p:nvPr>
        </p:nvSpPr>
        <p:spPr>
          <a:xfrm>
            <a:off x="138023" y="819510"/>
            <a:ext cx="11964837" cy="5814203"/>
          </a:xfrm>
        </p:spPr>
        <p:txBody>
          <a:bodyPr>
            <a:normAutofit fontScale="77500" lnSpcReduction="20000"/>
          </a:bodyPr>
          <a:lstStyle/>
          <a:p>
            <a:r>
              <a:rPr lang="en-US" dirty="0"/>
              <a:t>n</a:t>
            </a:r>
            <a:r>
              <a:rPr lang="en-US" dirty="0" smtClean="0"/>
              <a:t>ucleus is the most prominent organelle in the cell. It is usually spherical or oval in shape and averages 5 µm in diameter.</a:t>
            </a:r>
          </a:p>
          <a:p>
            <a:r>
              <a:rPr lang="en-US" dirty="0" smtClean="0"/>
              <a:t>often occupies a relatively fixed position near the center of the cell. </a:t>
            </a:r>
          </a:p>
          <a:p>
            <a:r>
              <a:rPr lang="en-US" dirty="0" smtClean="0"/>
              <a:t>nucleus served as the control center of the cell.</a:t>
            </a:r>
          </a:p>
          <a:p>
            <a:r>
              <a:rPr lang="en-US" dirty="0" smtClean="0"/>
              <a:t>The </a:t>
            </a:r>
            <a:r>
              <a:rPr lang="en-US" b="1" dirty="0" smtClean="0">
                <a:solidFill>
                  <a:schemeClr val="accent2">
                    <a:lumMod val="75000"/>
                  </a:schemeClr>
                </a:solidFill>
              </a:rPr>
              <a:t>nuclear envelope </a:t>
            </a:r>
            <a:r>
              <a:rPr lang="en-US" dirty="0" smtClean="0"/>
              <a:t>consists of two concentric membranes that separate the nuclear contents from the surrounding cytoplasm These membranes are separated by about 20 to 40 nm, a </a:t>
            </a:r>
            <a:r>
              <a:rPr lang="en-US" b="1" dirty="0" smtClean="0">
                <a:solidFill>
                  <a:schemeClr val="accent2">
                    <a:lumMod val="75000"/>
                  </a:schemeClr>
                </a:solidFill>
              </a:rPr>
              <a:t>perinuclear space</a:t>
            </a:r>
            <a:r>
              <a:rPr lang="en-US" dirty="0" smtClean="0"/>
              <a:t>. The nuclear envelope is continuous with the ER at several points, and its outer membrane is covered with ribosomes.</a:t>
            </a:r>
          </a:p>
          <a:p>
            <a:r>
              <a:rPr lang="en-US" dirty="0" smtClean="0"/>
              <a:t>At intervals the membranes come together to form </a:t>
            </a:r>
            <a:r>
              <a:rPr lang="en-US" b="1" dirty="0" smtClean="0">
                <a:solidFill>
                  <a:schemeClr val="accent2">
                    <a:lumMod val="75000"/>
                  </a:schemeClr>
                </a:solidFill>
              </a:rPr>
              <a:t>nuclear pores</a:t>
            </a:r>
            <a:r>
              <a:rPr lang="en-US" dirty="0" smtClean="0"/>
              <a:t>, which consist of protein complexes. Nuclear pores regulate the passage of materials between nucleoplasm and cytoplasm. Many nuclear pores penetrate the envelope, and each pore is formed by about 30 proteins; each pore plus the associated proteins is called a </a:t>
            </a:r>
            <a:r>
              <a:rPr lang="en-US" b="1" dirty="0" smtClean="0">
                <a:solidFill>
                  <a:schemeClr val="accent4">
                    <a:lumMod val="75000"/>
                  </a:schemeClr>
                </a:solidFill>
              </a:rPr>
              <a:t>nuclear pore complex</a:t>
            </a:r>
            <a:r>
              <a:rPr lang="en-US" dirty="0" smtClean="0"/>
              <a:t>. Pores are about 70 nm in diameter and collectively occupy about 10 to 25% of the nuclear surface. Small molecules move through the nuclear pore complex unaided. However, large molecules are transported through the nuclear pore complex. Some nuclear pore complex proteins are involved in these transport processes. </a:t>
            </a:r>
          </a:p>
          <a:p>
            <a:r>
              <a:rPr lang="en-US" dirty="0" smtClean="0"/>
              <a:t>A fibrous network of protein filaments, called the </a:t>
            </a:r>
            <a:r>
              <a:rPr lang="en-US" b="1" dirty="0" smtClean="0">
                <a:solidFill>
                  <a:schemeClr val="accent2">
                    <a:lumMod val="75000"/>
                  </a:schemeClr>
                </a:solidFill>
              </a:rPr>
              <a:t>nuclear lamina</a:t>
            </a:r>
            <a:r>
              <a:rPr lang="en-US" dirty="0" smtClean="0"/>
              <a:t>, forms an inner lining for the nuclear envelope. The nuclear lamina supports the inner nuclear membrane and may have other important functions, such as organizing the nuclear contents. Mutations in proteins associated with the nuclear lamina and inner nuclear membrane are associated with several human genetic diseases, including muscular dystrophies, as well as premature aging.</a:t>
            </a:r>
            <a:endParaRPr lang="en-IN" dirty="0"/>
          </a:p>
        </p:txBody>
      </p:sp>
    </p:spTree>
    <p:extLst>
      <p:ext uri="{BB962C8B-B14F-4D97-AF65-F5344CB8AC3E}">
        <p14:creationId xmlns:p14="http://schemas.microsoft.com/office/powerpoint/2010/main" val="1246028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81024"/>
            <a:ext cx="5857336" cy="6776976"/>
          </a:xfrm>
          <a:prstGeom prst="rect">
            <a:avLst/>
          </a:prstGeom>
        </p:spPr>
      </p:pic>
      <p:pic>
        <p:nvPicPr>
          <p:cNvPr id="5" name="Picture 4"/>
          <p:cNvPicPr>
            <a:picLocks noChangeAspect="1"/>
          </p:cNvPicPr>
          <p:nvPr/>
        </p:nvPicPr>
        <p:blipFill>
          <a:blip r:embed="rId3"/>
          <a:stretch>
            <a:fillRect/>
          </a:stretch>
        </p:blipFill>
        <p:spPr>
          <a:xfrm>
            <a:off x="6288655" y="814284"/>
            <a:ext cx="5903345" cy="5008546"/>
          </a:xfrm>
          <a:prstGeom prst="rect">
            <a:avLst/>
          </a:prstGeom>
        </p:spPr>
      </p:pic>
    </p:spTree>
    <p:extLst>
      <p:ext uri="{BB962C8B-B14F-4D97-AF65-F5344CB8AC3E}">
        <p14:creationId xmlns:p14="http://schemas.microsoft.com/office/powerpoint/2010/main" val="422396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901" y="163902"/>
            <a:ext cx="11835441" cy="6547449"/>
          </a:xfrm>
        </p:spPr>
        <p:txBody>
          <a:bodyPr>
            <a:normAutofit/>
          </a:bodyPr>
          <a:lstStyle/>
          <a:p>
            <a:r>
              <a:rPr lang="en-US" dirty="0" smtClean="0"/>
              <a:t>The cell stores information in the form of </a:t>
            </a:r>
            <a:r>
              <a:rPr lang="en-US" b="1" dirty="0" smtClean="0">
                <a:solidFill>
                  <a:schemeClr val="accent2">
                    <a:lumMod val="75000"/>
                  </a:schemeClr>
                </a:solidFill>
              </a:rPr>
              <a:t>DNA</a:t>
            </a:r>
            <a:r>
              <a:rPr lang="en-US" dirty="0" smtClean="0"/>
              <a:t>, located inside the nucleus. When a cell divides, the information stored in DNA must be reproduced and passed intact to the two daughter cells. DNA has the unique ability to make an exact duplicate of itself through a process called </a:t>
            </a:r>
            <a:r>
              <a:rPr lang="en-US" b="1" dirty="0" smtClean="0">
                <a:solidFill>
                  <a:schemeClr val="accent2">
                    <a:lumMod val="75000"/>
                  </a:schemeClr>
                </a:solidFill>
              </a:rPr>
              <a:t>replication</a:t>
            </a:r>
            <a:r>
              <a:rPr lang="en-US" dirty="0" smtClean="0"/>
              <a:t>. </a:t>
            </a:r>
          </a:p>
          <a:p>
            <a:r>
              <a:rPr lang="en-US" dirty="0" smtClean="0"/>
              <a:t>DNA molecules consist of sequences of </a:t>
            </a:r>
            <a:r>
              <a:rPr lang="en-US" b="1" dirty="0" smtClean="0">
                <a:solidFill>
                  <a:schemeClr val="accent2">
                    <a:lumMod val="75000"/>
                  </a:schemeClr>
                </a:solidFill>
              </a:rPr>
              <a:t>nucleotides</a:t>
            </a:r>
            <a:r>
              <a:rPr lang="en-US" dirty="0" smtClean="0"/>
              <a:t> called </a:t>
            </a:r>
            <a:r>
              <a:rPr lang="en-US" b="1" dirty="0" smtClean="0">
                <a:solidFill>
                  <a:schemeClr val="accent2">
                    <a:lumMod val="75000"/>
                  </a:schemeClr>
                </a:solidFill>
              </a:rPr>
              <a:t>genes</a:t>
            </a:r>
            <a:r>
              <a:rPr lang="en-US" dirty="0" smtClean="0"/>
              <a:t>, which contain the chemically coded instructions for producing the proteins needed by the cell. The nucleus controls protein synthesis (</a:t>
            </a:r>
            <a:r>
              <a:rPr lang="en-US" b="1" dirty="0" smtClean="0">
                <a:solidFill>
                  <a:schemeClr val="accent2">
                    <a:lumMod val="75000"/>
                  </a:schemeClr>
                </a:solidFill>
              </a:rPr>
              <a:t>Translation</a:t>
            </a:r>
            <a:r>
              <a:rPr lang="en-US" dirty="0" smtClean="0"/>
              <a:t>) by transcribing its information in </a:t>
            </a:r>
            <a:r>
              <a:rPr lang="en-US" b="1" dirty="0" smtClean="0">
                <a:solidFill>
                  <a:schemeClr val="accent2">
                    <a:lumMod val="75000"/>
                  </a:schemeClr>
                </a:solidFill>
              </a:rPr>
              <a:t>messenger RNA </a:t>
            </a:r>
            <a:r>
              <a:rPr lang="en-US" dirty="0" smtClean="0"/>
              <a:t>(mRNA) molecules. Messenger RNA moves into the cytoplasm, where proteins are manufactured.</a:t>
            </a:r>
          </a:p>
          <a:p>
            <a:r>
              <a:rPr lang="en-US" dirty="0" smtClean="0"/>
              <a:t>DNA is associated with proteins, forming a complex known as </a:t>
            </a:r>
            <a:r>
              <a:rPr lang="en-US" b="1" dirty="0" smtClean="0">
                <a:solidFill>
                  <a:schemeClr val="accent2">
                    <a:lumMod val="75000"/>
                  </a:schemeClr>
                </a:solidFill>
              </a:rPr>
              <a:t>chromatin</a:t>
            </a:r>
            <a:r>
              <a:rPr lang="en-US" dirty="0" smtClean="0"/>
              <a:t>, which appears as a network of granules and strands in cells that are not dividing. DNA molecules are extremely long and thin, they must be packed inside the nucleus in a very regular fashion as part of structures called </a:t>
            </a:r>
            <a:r>
              <a:rPr lang="en-US" b="1" dirty="0" smtClean="0">
                <a:solidFill>
                  <a:schemeClr val="accent2">
                    <a:lumMod val="75000"/>
                  </a:schemeClr>
                </a:solidFill>
              </a:rPr>
              <a:t>chromosomes</a:t>
            </a:r>
            <a:r>
              <a:rPr lang="en-US" dirty="0" smtClean="0"/>
              <a:t>. In dividing cells, the chromosomes become visible as distinct threadlike structures. If the DNA in the 46 chromosomes of one human cell could be stretched end to end, it would extend for 2 m!</a:t>
            </a:r>
            <a:endParaRPr lang="en-IN" dirty="0"/>
          </a:p>
        </p:txBody>
      </p:sp>
    </p:spTree>
    <p:extLst>
      <p:ext uri="{BB962C8B-B14F-4D97-AF65-F5344CB8AC3E}">
        <p14:creationId xmlns:p14="http://schemas.microsoft.com/office/powerpoint/2010/main" val="200353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275" y="293297"/>
            <a:ext cx="11895827" cy="6426679"/>
          </a:xfrm>
        </p:spPr>
        <p:txBody>
          <a:bodyPr>
            <a:normAutofit fontScale="92500" lnSpcReduction="10000"/>
          </a:bodyPr>
          <a:lstStyle/>
          <a:p>
            <a:r>
              <a:rPr lang="en-US" dirty="0" smtClean="0"/>
              <a:t>DNA within the nucleus is wound around basic (positively charged) proteins called </a:t>
            </a:r>
            <a:r>
              <a:rPr lang="en-US" b="1" dirty="0" smtClean="0">
                <a:solidFill>
                  <a:schemeClr val="accent2">
                    <a:lumMod val="75000"/>
                  </a:schemeClr>
                </a:solidFill>
              </a:rPr>
              <a:t>histones</a:t>
            </a:r>
            <a:r>
              <a:rPr lang="en-US" dirty="0" smtClean="0"/>
              <a:t>, which tightly pack the negatively charged DNA to form nucleosomes and from them, </a:t>
            </a:r>
            <a:r>
              <a:rPr lang="en-US" b="1" dirty="0" smtClean="0">
                <a:solidFill>
                  <a:schemeClr val="accent2">
                    <a:lumMod val="75000"/>
                  </a:schemeClr>
                </a:solidFill>
              </a:rPr>
              <a:t>chromosomes</a:t>
            </a:r>
            <a:r>
              <a:rPr lang="en-US" dirty="0" smtClean="0"/>
              <a:t>.</a:t>
            </a:r>
          </a:p>
          <a:p>
            <a:r>
              <a:rPr lang="en-US" dirty="0" smtClean="0"/>
              <a:t>Most nuclei have one or more compact structures called </a:t>
            </a:r>
            <a:r>
              <a:rPr lang="en-US" b="1" dirty="0" smtClean="0">
                <a:solidFill>
                  <a:schemeClr val="accent2">
                    <a:lumMod val="75000"/>
                  </a:schemeClr>
                </a:solidFill>
              </a:rPr>
              <a:t>nucleoli</a:t>
            </a:r>
            <a:r>
              <a:rPr lang="en-US" dirty="0" smtClean="0"/>
              <a:t> (sing., nucleolus). A nucleolus, which is not enclosed by a membrane, usually stains differently than the surrounding chromatin. Each nucleolus contains a </a:t>
            </a:r>
            <a:r>
              <a:rPr lang="en-US" b="1" dirty="0" smtClean="0">
                <a:solidFill>
                  <a:schemeClr val="accent2">
                    <a:lumMod val="75000"/>
                  </a:schemeClr>
                </a:solidFill>
              </a:rPr>
              <a:t>nucleolar organizer</a:t>
            </a:r>
            <a:r>
              <a:rPr lang="en-US" dirty="0" smtClean="0"/>
              <a:t>, made up of chromosomal regions containing instructions for making the type of RNA in ribosomes. </a:t>
            </a:r>
          </a:p>
          <a:p>
            <a:r>
              <a:rPr lang="en-US" dirty="0" smtClean="0"/>
              <a:t>This ribosomal RNA (</a:t>
            </a:r>
            <a:r>
              <a:rPr lang="en-US" b="1" dirty="0" err="1" smtClean="0">
                <a:solidFill>
                  <a:schemeClr val="accent2">
                    <a:lumMod val="75000"/>
                  </a:schemeClr>
                </a:solidFill>
              </a:rPr>
              <a:t>rRNA</a:t>
            </a:r>
            <a:r>
              <a:rPr lang="en-US" dirty="0" smtClean="0"/>
              <a:t>) is synthesized in the nucleolus. The proteins needed to make ribosomes are synthesized in the cytoplasm and imported into the nucleolus and combine with </a:t>
            </a:r>
            <a:r>
              <a:rPr lang="en-US" dirty="0" err="1" smtClean="0"/>
              <a:t>rRNA</a:t>
            </a:r>
            <a:r>
              <a:rPr lang="en-US" dirty="0" smtClean="0"/>
              <a:t> to form the small and large subunits of eukaryotic ribosomes. Ribosomal RNA and proteins are then assembled into ribosomal subunits that leave the nucleus through the nuclear pores.</a:t>
            </a:r>
          </a:p>
          <a:p>
            <a:r>
              <a:rPr lang="en-US" dirty="0" smtClean="0"/>
              <a:t>Histones are small basic proteins rich in the amino acids lysine, arginine, or both. There are five types of histones in most eukaryotic cells: HI, H2A, H2B, H3, and H4. Eight histone molecules form an ellipsoid about 11 nm long and 6.5 to 7 nm in diameter around which the DNA wraps to form a "beads-on-a-string" formation. Each bead is called a nucleosome. </a:t>
            </a:r>
          </a:p>
        </p:txBody>
      </p:sp>
    </p:spTree>
    <p:extLst>
      <p:ext uri="{BB962C8B-B14F-4D97-AF65-F5344CB8AC3E}">
        <p14:creationId xmlns:p14="http://schemas.microsoft.com/office/powerpoint/2010/main" val="104359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018582" y="96994"/>
            <a:ext cx="7893169" cy="6312881"/>
          </a:xfrm>
          <a:prstGeom prst="rect">
            <a:avLst/>
          </a:prstGeom>
        </p:spPr>
      </p:pic>
    </p:spTree>
    <p:extLst>
      <p:ext uri="{BB962C8B-B14F-4D97-AF65-F5344CB8AC3E}">
        <p14:creationId xmlns:p14="http://schemas.microsoft.com/office/powerpoint/2010/main" val="2510802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482" y="155276"/>
            <a:ext cx="11575211" cy="5909544"/>
          </a:xfrm>
        </p:spPr>
        <p:txBody>
          <a:bodyPr/>
          <a:lstStyle/>
          <a:p>
            <a:r>
              <a:rPr lang="en-US" dirty="0" smtClean="0"/>
              <a:t>Chromosomes are very dynamic and vary in terms of their degree of compaction. When the cell is not dividing, there is less compaction. The highest degree of compaction occurs during cell division. Compaction is brought about in part by histones and other proteins, including </a:t>
            </a:r>
            <a:r>
              <a:rPr lang="en-US" dirty="0" err="1" smtClean="0"/>
              <a:t>condensins</a:t>
            </a:r>
            <a:r>
              <a:rPr lang="en-US" dirty="0" smtClean="0"/>
              <a:t>. </a:t>
            </a:r>
          </a:p>
          <a:p>
            <a:r>
              <a:rPr lang="en-US" dirty="0" err="1" smtClean="0"/>
              <a:t>Condensins</a:t>
            </a:r>
            <a:r>
              <a:rPr lang="en-US" dirty="0" smtClean="0"/>
              <a:t> are also used by bacterial and archaeal cells to compact their chromosomes during cell division. </a:t>
            </a:r>
          </a:p>
          <a:p>
            <a:r>
              <a:rPr lang="en-US" dirty="0" smtClean="0"/>
              <a:t>Tethering of one region of the chromosome to another and tethering of the chromosome to nuclear structures also contribute to chromosome folding and compaction. </a:t>
            </a:r>
            <a:endParaRPr lang="en-IN" dirty="0"/>
          </a:p>
        </p:txBody>
      </p:sp>
    </p:spTree>
    <p:extLst>
      <p:ext uri="{BB962C8B-B14F-4D97-AF65-F5344CB8AC3E}">
        <p14:creationId xmlns:p14="http://schemas.microsoft.com/office/powerpoint/2010/main" val="146104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500333"/>
          </a:xfrm>
        </p:spPr>
        <p:txBody>
          <a:bodyPr>
            <a:normAutofit fontScale="90000"/>
          </a:bodyPr>
          <a:lstStyle/>
          <a:p>
            <a:r>
              <a:rPr lang="en-US" b="1" dirty="0" smtClean="0"/>
              <a:t>Ribosomes</a:t>
            </a:r>
            <a:endParaRPr lang="en-IN" b="1" dirty="0"/>
          </a:p>
        </p:txBody>
      </p:sp>
      <p:sp>
        <p:nvSpPr>
          <p:cNvPr id="3" name="Content Placeholder 2"/>
          <p:cNvSpPr>
            <a:spLocks noGrp="1"/>
          </p:cNvSpPr>
          <p:nvPr>
            <p:ph idx="1"/>
          </p:nvPr>
        </p:nvSpPr>
        <p:spPr>
          <a:xfrm>
            <a:off x="139460" y="560718"/>
            <a:ext cx="11937521" cy="6150633"/>
          </a:xfrm>
        </p:spPr>
        <p:txBody>
          <a:bodyPr>
            <a:normAutofit fontScale="92500" lnSpcReduction="10000"/>
          </a:bodyPr>
          <a:lstStyle/>
          <a:p>
            <a:r>
              <a:rPr lang="en-US" dirty="0" smtClean="0"/>
              <a:t>Eukaryotic ribosomes, i.e.,</a:t>
            </a:r>
            <a:r>
              <a:rPr lang="en-US" dirty="0" smtClean="0">
                <a:solidFill>
                  <a:schemeClr val="accent2">
                    <a:lumMod val="75000"/>
                  </a:schemeClr>
                </a:solidFill>
              </a:rPr>
              <a:t>80S</a:t>
            </a:r>
            <a:r>
              <a:rPr lang="en-US" dirty="0" smtClean="0"/>
              <a:t> ribosomes (those not found in mitochondria and chloroplasts) are larger than bacterial and archaeal 70S ribosomes.</a:t>
            </a:r>
          </a:p>
          <a:p>
            <a:r>
              <a:rPr lang="en-US" dirty="0" smtClean="0"/>
              <a:t>Each ribosome is a dimer of a </a:t>
            </a:r>
            <a:r>
              <a:rPr lang="en-US" dirty="0" smtClean="0">
                <a:solidFill>
                  <a:schemeClr val="accent2">
                    <a:lumMod val="75000"/>
                  </a:schemeClr>
                </a:solidFill>
              </a:rPr>
              <a:t>60S</a:t>
            </a:r>
            <a:r>
              <a:rPr lang="en-US" dirty="0" smtClean="0"/>
              <a:t> and a </a:t>
            </a:r>
            <a:r>
              <a:rPr lang="en-US" dirty="0" smtClean="0">
                <a:solidFill>
                  <a:schemeClr val="accent2">
                    <a:lumMod val="75000"/>
                  </a:schemeClr>
                </a:solidFill>
              </a:rPr>
              <a:t>40S</a:t>
            </a:r>
            <a:r>
              <a:rPr lang="en-US" dirty="0" smtClean="0"/>
              <a:t> subunit. The 60S subunit is composed of three </a:t>
            </a:r>
            <a:r>
              <a:rPr lang="en-US" dirty="0" err="1" smtClean="0"/>
              <a:t>rRNA</a:t>
            </a:r>
            <a:r>
              <a:rPr lang="en-US" dirty="0" smtClean="0"/>
              <a:t> molecules {</a:t>
            </a:r>
            <a:r>
              <a:rPr lang="en-US" dirty="0" smtClean="0">
                <a:solidFill>
                  <a:schemeClr val="accent2">
                    <a:lumMod val="75000"/>
                  </a:schemeClr>
                </a:solidFill>
              </a:rPr>
              <a:t>5S</a:t>
            </a:r>
            <a:r>
              <a:rPr lang="en-US" dirty="0" smtClean="0"/>
              <a:t>, </a:t>
            </a:r>
            <a:r>
              <a:rPr lang="en-US" dirty="0" smtClean="0">
                <a:solidFill>
                  <a:schemeClr val="accent2">
                    <a:lumMod val="75000"/>
                  </a:schemeClr>
                </a:solidFill>
              </a:rPr>
              <a:t>28S</a:t>
            </a:r>
            <a:r>
              <a:rPr lang="en-US" dirty="0" smtClean="0"/>
              <a:t>, and </a:t>
            </a:r>
            <a:r>
              <a:rPr lang="en-US" dirty="0" smtClean="0">
                <a:solidFill>
                  <a:schemeClr val="accent2">
                    <a:lumMod val="75000"/>
                  </a:schemeClr>
                </a:solidFill>
              </a:rPr>
              <a:t>5.8S </a:t>
            </a:r>
            <a:r>
              <a:rPr lang="en-US" dirty="0" err="1" smtClean="0">
                <a:solidFill>
                  <a:schemeClr val="accent2">
                    <a:lumMod val="75000"/>
                  </a:schemeClr>
                </a:solidFill>
              </a:rPr>
              <a:t>rRNAs</a:t>
            </a:r>
            <a:r>
              <a:rPr lang="en-US" dirty="0" smtClean="0"/>
              <a:t>) and about 50 proteins. </a:t>
            </a:r>
          </a:p>
          <a:p>
            <a:r>
              <a:rPr lang="en-US" dirty="0" smtClean="0"/>
              <a:t>The 40S subunit is composed of an </a:t>
            </a:r>
            <a:r>
              <a:rPr lang="en-US" dirty="0" smtClean="0">
                <a:solidFill>
                  <a:schemeClr val="accent2">
                    <a:lumMod val="75000"/>
                  </a:schemeClr>
                </a:solidFill>
              </a:rPr>
              <a:t>18S </a:t>
            </a:r>
            <a:r>
              <a:rPr lang="en-US" dirty="0" err="1" smtClean="0">
                <a:solidFill>
                  <a:schemeClr val="accent2">
                    <a:lumMod val="75000"/>
                  </a:schemeClr>
                </a:solidFill>
              </a:rPr>
              <a:t>rRNA</a:t>
            </a:r>
            <a:r>
              <a:rPr lang="en-US" dirty="0" smtClean="0">
                <a:solidFill>
                  <a:schemeClr val="accent2">
                    <a:lumMod val="75000"/>
                  </a:schemeClr>
                </a:solidFill>
              </a:rPr>
              <a:t> </a:t>
            </a:r>
            <a:r>
              <a:rPr lang="en-US" dirty="0" smtClean="0"/>
              <a:t>and about 30 proteins. Each ribosome is about 22 nm in diameter and has a sedimentation coefficient of 80S and a molecular weight of 4 million. </a:t>
            </a:r>
          </a:p>
          <a:p>
            <a:r>
              <a:rPr lang="en-US" dirty="0" smtClean="0"/>
              <a:t>Eukaryotic ribosomes are either associated with the ER or free in the cytoplasm. When bound to the ER to form rough ER, they are attached through their 60S subunits. </a:t>
            </a:r>
          </a:p>
          <a:p>
            <a:r>
              <a:rPr lang="en-US" dirty="0" smtClean="0"/>
              <a:t>Both free and ER-bound ribosomes synthesize proteins. Proteins made on the ribosomes of the RER are often secreted or are inserted into the ER membrane as integral membrane proteins. Free ribosomes are the sites of synthesis for </a:t>
            </a:r>
            <a:r>
              <a:rPr lang="en-US" dirty="0" err="1" smtClean="0"/>
              <a:t>nonsecretory</a:t>
            </a:r>
            <a:r>
              <a:rPr lang="en-US" dirty="0" smtClean="0"/>
              <a:t> and </a:t>
            </a:r>
            <a:r>
              <a:rPr lang="en-US" dirty="0" err="1" smtClean="0"/>
              <a:t>nonmembrane</a:t>
            </a:r>
            <a:r>
              <a:rPr lang="en-US" dirty="0" smtClean="0"/>
              <a:t> proteins. Some proteins synthesized by free ribosomes are inserted into organelles such as the nucleus, mitochondrion, and chloroplast. </a:t>
            </a:r>
            <a:endParaRPr lang="en-IN" dirty="0"/>
          </a:p>
        </p:txBody>
      </p:sp>
    </p:spTree>
    <p:extLst>
      <p:ext uri="{BB962C8B-B14F-4D97-AF65-F5344CB8AC3E}">
        <p14:creationId xmlns:p14="http://schemas.microsoft.com/office/powerpoint/2010/main" val="306725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202"/>
            <a:ext cx="10515600" cy="695924"/>
          </a:xfrm>
        </p:spPr>
        <p:txBody>
          <a:bodyPr/>
          <a:lstStyle/>
          <a:p>
            <a:r>
              <a:rPr lang="en-IN" b="1" dirty="0" smtClean="0"/>
              <a:t>Cytoplasmic Organelles</a:t>
            </a:r>
            <a:endParaRPr lang="en-IN" b="1" dirty="0"/>
          </a:p>
        </p:txBody>
      </p:sp>
      <p:sp>
        <p:nvSpPr>
          <p:cNvPr id="3" name="Content Placeholder 2"/>
          <p:cNvSpPr>
            <a:spLocks noGrp="1"/>
          </p:cNvSpPr>
          <p:nvPr>
            <p:ph idx="1"/>
          </p:nvPr>
        </p:nvSpPr>
        <p:spPr>
          <a:xfrm>
            <a:off x="163901" y="759126"/>
            <a:ext cx="11947585" cy="5943599"/>
          </a:xfrm>
        </p:spPr>
        <p:txBody>
          <a:bodyPr/>
          <a:lstStyle/>
          <a:p>
            <a:r>
              <a:rPr lang="en-IN" dirty="0" smtClean="0"/>
              <a:t>Cell biologists have identified many types of organelles in the cytoplasm of eukaryotic cells. Among them are the ribosomes, endoplasmic reticulum, Golgi complex, lysosomes, peroxisomes, vacuoles, mitochondria, and chloroplasts.</a:t>
            </a:r>
          </a:p>
          <a:p>
            <a:r>
              <a:rPr lang="en-US" dirty="0"/>
              <a:t/>
            </a:r>
            <a:br>
              <a:rPr lang="en-US" dirty="0"/>
            </a:br>
            <a:endParaRPr lang="en-IN" dirty="0"/>
          </a:p>
        </p:txBody>
      </p:sp>
    </p:spTree>
    <p:extLst>
      <p:ext uri="{BB962C8B-B14F-4D97-AF65-F5344CB8AC3E}">
        <p14:creationId xmlns:p14="http://schemas.microsoft.com/office/powerpoint/2010/main" val="1448372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534838"/>
          </a:xfrm>
        </p:spPr>
        <p:txBody>
          <a:bodyPr>
            <a:normAutofit/>
          </a:bodyPr>
          <a:lstStyle/>
          <a:p>
            <a:r>
              <a:rPr lang="en-US" sz="3200" b="1" dirty="0" smtClean="0"/>
              <a:t>Mitochondria</a:t>
            </a:r>
            <a:endParaRPr lang="en-IN" sz="3200" b="1" dirty="0"/>
          </a:p>
        </p:txBody>
      </p:sp>
      <p:sp>
        <p:nvSpPr>
          <p:cNvPr id="3" name="Content Placeholder 2"/>
          <p:cNvSpPr>
            <a:spLocks noGrp="1"/>
          </p:cNvSpPr>
          <p:nvPr>
            <p:ph idx="1"/>
          </p:nvPr>
        </p:nvSpPr>
        <p:spPr>
          <a:xfrm>
            <a:off x="60385" y="534838"/>
            <a:ext cx="12131615" cy="6202391"/>
          </a:xfrm>
        </p:spPr>
        <p:txBody>
          <a:bodyPr>
            <a:normAutofit fontScale="85000" lnSpcReduction="20000"/>
          </a:bodyPr>
          <a:lstStyle/>
          <a:p>
            <a:r>
              <a:rPr lang="en-US" dirty="0" smtClean="0"/>
              <a:t>Mitochondria In aerobic eukaryotic cells, respiration occurs in the mitochondrion. When viewed with a transmission electron microscope, many mitochondria are cylindrical structures and measure approximately 0.3 to 1.0 flied by 5 to 10 11m. (In other words, they are about the same size as bacterial cells.)</a:t>
            </a:r>
          </a:p>
          <a:p>
            <a:r>
              <a:rPr lang="en-US" dirty="0" smtClean="0"/>
              <a:t>The number of mitochondria per cell depends somewhat on the cell type and size. Some cells possess 1,000 or more mitochondria; others (some yeasts, unicellular algae, and trypanosome </a:t>
            </a:r>
            <a:r>
              <a:rPr lang="en-US" dirty="0" err="1" smtClean="0"/>
              <a:t>protists</a:t>
            </a:r>
            <a:r>
              <a:rPr lang="en-US" dirty="0" smtClean="0"/>
              <a:t>) have a single, giant, tubular mitochondrion twisted into a continuous network permeating the cytoplasm. </a:t>
            </a:r>
            <a:endParaRPr lang="en-IN" dirty="0" smtClean="0"/>
          </a:p>
          <a:p>
            <a:r>
              <a:rPr lang="en-US" dirty="0" smtClean="0"/>
              <a:t>The mitochondrion is enclosed by a double membrane system. Like the nuclear membrane, the outermost mitochondrial membrane is relatively permeable and contains pores that allow the passage of small molecules. </a:t>
            </a:r>
          </a:p>
          <a:p>
            <a:r>
              <a:rPr lang="en-US" dirty="0" smtClean="0"/>
              <a:t>The inner membrane is less permeable and its structure more closely resembles that of the cytoplasmic membrane of Bacteria. </a:t>
            </a:r>
          </a:p>
          <a:p>
            <a:r>
              <a:rPr lang="en-US" dirty="0" smtClean="0"/>
              <a:t>Mitochondria also contain folded internal membranes called </a:t>
            </a:r>
            <a:r>
              <a:rPr lang="en-US" b="1" dirty="0" smtClean="0">
                <a:solidFill>
                  <a:schemeClr val="accent2">
                    <a:lumMod val="75000"/>
                  </a:schemeClr>
                </a:solidFill>
              </a:rPr>
              <a:t>cristae</a:t>
            </a:r>
            <a:r>
              <a:rPr lang="en-US" dirty="0" smtClean="0"/>
              <a:t>. These membranes, formed by invagination of the inner membrane, contain the enzymes needed for </a:t>
            </a:r>
            <a:r>
              <a:rPr lang="en-US" dirty="0" smtClean="0">
                <a:solidFill>
                  <a:schemeClr val="accent1">
                    <a:lumMod val="75000"/>
                  </a:schemeClr>
                </a:solidFill>
              </a:rPr>
              <a:t>respiration</a:t>
            </a:r>
            <a:r>
              <a:rPr lang="en-US" dirty="0" smtClean="0"/>
              <a:t> and </a:t>
            </a:r>
            <a:r>
              <a:rPr lang="en-US" dirty="0" smtClean="0">
                <a:solidFill>
                  <a:schemeClr val="accent1">
                    <a:lumMod val="75000"/>
                  </a:schemeClr>
                </a:solidFill>
              </a:rPr>
              <a:t>ATP production</a:t>
            </a:r>
            <a:r>
              <a:rPr lang="en-US" dirty="0" smtClean="0"/>
              <a:t>, the major function of the mitochondrion. Cristae also contain transport proteins that regulate the passage of key molecules such as ATP into and out of the matrix, the innermost compartment of the mitochondrion. The matrix contains enzymes for the oxidation of organic compounds, in particular, enzymes of the citric acid cycle, the major pathway for the combustion of organic compounds to CO2.</a:t>
            </a:r>
          </a:p>
        </p:txBody>
      </p:sp>
    </p:spTree>
    <p:extLst>
      <p:ext uri="{BB962C8B-B14F-4D97-AF65-F5344CB8AC3E}">
        <p14:creationId xmlns:p14="http://schemas.microsoft.com/office/powerpoint/2010/main" val="1131751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7638"/>
            <a:ext cx="12192000" cy="6564702"/>
          </a:xfrm>
        </p:spPr>
        <p:txBody>
          <a:bodyPr>
            <a:normAutofit fontScale="92500" lnSpcReduction="10000"/>
          </a:bodyPr>
          <a:lstStyle/>
          <a:p>
            <a:r>
              <a:rPr lang="en-US" dirty="0" smtClean="0"/>
              <a:t>The outer mitochondrial membrane separated from an inner mitochondrial membrane by a 6 to 8 nm intermembrane space. The outer mitochondrial membrane contains </a:t>
            </a:r>
            <a:r>
              <a:rPr lang="en-US" b="1" dirty="0" err="1" smtClean="0">
                <a:solidFill>
                  <a:srgbClr val="C00000"/>
                </a:solidFill>
              </a:rPr>
              <a:t>porins</a:t>
            </a:r>
            <a:r>
              <a:rPr lang="en-US" dirty="0" smtClean="0"/>
              <a:t> and thus is similar to the outer membrane of Gram-negative bacteria. </a:t>
            </a:r>
          </a:p>
          <a:p>
            <a:r>
              <a:rPr lang="en-US" dirty="0" smtClean="0"/>
              <a:t>The inner membrane has </a:t>
            </a:r>
            <a:r>
              <a:rPr lang="en-US" dirty="0" err="1" smtClean="0"/>
              <a:t>infoldings</a:t>
            </a:r>
            <a:r>
              <a:rPr lang="en-US" dirty="0" smtClean="0"/>
              <a:t> called </a:t>
            </a:r>
            <a:r>
              <a:rPr lang="en-US" b="1" dirty="0" smtClean="0">
                <a:solidFill>
                  <a:srgbClr val="C00000"/>
                </a:solidFill>
              </a:rPr>
              <a:t>cristae</a:t>
            </a:r>
            <a:r>
              <a:rPr lang="en-US" dirty="0" smtClean="0"/>
              <a:t> (s., crista), which greatly increase its surface area. The shape of cristae differs in mitochondria from various species. P </a:t>
            </a:r>
            <a:r>
              <a:rPr lang="en-US" dirty="0" err="1" smtClean="0"/>
              <a:t>latelike</a:t>
            </a:r>
            <a:r>
              <a:rPr lang="en-US" dirty="0" smtClean="0"/>
              <a:t> (laminar) cristae, cristae shaped like disks, tubular cristae, and cristae in the shape of vesicles have all been observed. </a:t>
            </a:r>
          </a:p>
          <a:p>
            <a:r>
              <a:rPr lang="en-US" dirty="0" smtClean="0"/>
              <a:t>The inner membrane encloses the mitochondrial matrix, a dense material containing ribosomes, DNA, and often large calcium phosphate granules. </a:t>
            </a:r>
          </a:p>
          <a:p>
            <a:r>
              <a:rPr lang="en-US" dirty="0" smtClean="0"/>
              <a:t>In many organisms, mitochondrial DNA is a closed circle, like most bacterial DNA. However, in some </a:t>
            </a:r>
            <a:r>
              <a:rPr lang="en-US" dirty="0" err="1" smtClean="0"/>
              <a:t>protists</a:t>
            </a:r>
            <a:r>
              <a:rPr lang="en-US" dirty="0" smtClean="0"/>
              <a:t>, mitochondrial DNA is linear. </a:t>
            </a:r>
          </a:p>
          <a:p>
            <a:r>
              <a:rPr lang="en-US" dirty="0" smtClean="0"/>
              <a:t>Each mitochondrial compartment has a characteristic chemical and enzymatic composition. For example, the outer and inner mitochondrial membranes possess different lipids. </a:t>
            </a:r>
          </a:p>
          <a:p>
            <a:r>
              <a:rPr lang="en-US" dirty="0" smtClean="0"/>
              <a:t>Enzymes and electron carriers involved in electron transport and oxidative phosphorylation (the formation of ATP during respiration) are located only in the inner membrane. Enzymes of the tricarboxylic acid cycle and those involved with the catabolism (breaking down) of fatty acids are located in the matrix. </a:t>
            </a:r>
            <a:endParaRPr lang="en-IN" dirty="0"/>
          </a:p>
        </p:txBody>
      </p:sp>
    </p:spTree>
    <p:extLst>
      <p:ext uri="{BB962C8B-B14F-4D97-AF65-F5344CB8AC3E}">
        <p14:creationId xmlns:p14="http://schemas.microsoft.com/office/powerpoint/2010/main" val="1885360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011" y="86264"/>
            <a:ext cx="11913080" cy="6659593"/>
          </a:xfrm>
        </p:spPr>
        <p:txBody>
          <a:bodyPr/>
          <a:lstStyle/>
          <a:p>
            <a:r>
              <a:rPr lang="en-US" dirty="0" smtClean="0"/>
              <a:t>The mitochondrion uses its DNA and ribosomes to </a:t>
            </a:r>
            <a:r>
              <a:rPr lang="en-US" dirty="0" err="1" smtClean="0"/>
              <a:t>synthesize</a:t>
            </a:r>
            <a:r>
              <a:rPr lang="en-US" dirty="0" smtClean="0"/>
              <a:t> some of its own proteins. In fact, mutations in mitochondrial DNA often lead to serious diseases in humans. However, most mitochondrial proteins are manufactured under the direction of the nucleus and must be transported into the mitochondrion. Mitochondria reproduce by binary fission, a reproductive process used by many bacteria.</a:t>
            </a:r>
            <a:endParaRPr lang="en-IN" dirty="0"/>
          </a:p>
        </p:txBody>
      </p:sp>
    </p:spTree>
    <p:extLst>
      <p:ext uri="{BB962C8B-B14F-4D97-AF65-F5344CB8AC3E}">
        <p14:creationId xmlns:p14="http://schemas.microsoft.com/office/powerpoint/2010/main" val="1702694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8092"/>
            <a:ext cx="10515600" cy="411252"/>
          </a:xfrm>
        </p:spPr>
        <p:txBody>
          <a:bodyPr>
            <a:normAutofit fontScale="90000"/>
          </a:bodyPr>
          <a:lstStyle/>
          <a:p>
            <a:r>
              <a:rPr lang="en-IN" sz="3200" b="1" dirty="0" err="1" smtClean="0"/>
              <a:t>Hydrogenosomes</a:t>
            </a:r>
            <a:endParaRPr lang="en-IN" sz="3200" b="1" dirty="0"/>
          </a:p>
        </p:txBody>
      </p:sp>
      <p:sp>
        <p:nvSpPr>
          <p:cNvPr id="3" name="Content Placeholder 2"/>
          <p:cNvSpPr>
            <a:spLocks noGrp="1"/>
          </p:cNvSpPr>
          <p:nvPr>
            <p:ph idx="1"/>
          </p:nvPr>
        </p:nvSpPr>
        <p:spPr>
          <a:xfrm>
            <a:off x="77637" y="646980"/>
            <a:ext cx="11999343" cy="6038491"/>
          </a:xfrm>
        </p:spPr>
        <p:txBody>
          <a:bodyPr>
            <a:normAutofit fontScale="92500"/>
          </a:bodyPr>
          <a:lstStyle/>
          <a:p>
            <a:r>
              <a:rPr lang="en-US" dirty="0" smtClean="0"/>
              <a:t>Some eukaryotic microorganisms are killed by O2 and, like many prokaryotes, live an anaerobic lifestyle. Such cells lack mitochondria and some of them contain structures called </a:t>
            </a:r>
            <a:r>
              <a:rPr lang="en-US" b="1" dirty="0" err="1" smtClean="0">
                <a:solidFill>
                  <a:srgbClr val="C00000"/>
                </a:solidFill>
              </a:rPr>
              <a:t>hydrogenosomes</a:t>
            </a:r>
            <a:r>
              <a:rPr lang="en-US" dirty="0" smtClean="0"/>
              <a:t>. Although similar in size to mitochondria, </a:t>
            </a:r>
            <a:r>
              <a:rPr lang="en-US" dirty="0" err="1" smtClean="0"/>
              <a:t>hydrogenosomes</a:t>
            </a:r>
            <a:r>
              <a:rPr lang="en-US" dirty="0" smtClean="0"/>
              <a:t> lack citric acid cycle enzymes and also lack cristae. </a:t>
            </a:r>
          </a:p>
          <a:p>
            <a:r>
              <a:rPr lang="en-US" dirty="0" smtClean="0"/>
              <a:t>Microbial eukaryotes that contain </a:t>
            </a:r>
            <a:r>
              <a:rPr lang="en-US" dirty="0" err="1" smtClean="0"/>
              <a:t>hydrogenosomes</a:t>
            </a:r>
            <a:r>
              <a:rPr lang="en-US" dirty="0" smtClean="0"/>
              <a:t> carry out a strictly fermentative metabolism. Examples include the human parasite Trichomonas and various </a:t>
            </a:r>
            <a:r>
              <a:rPr lang="en-US" dirty="0" err="1" smtClean="0"/>
              <a:t>protists</a:t>
            </a:r>
            <a:r>
              <a:rPr lang="en-US" dirty="0" smtClean="0"/>
              <a:t> that inhabit the rumen of ruminant animals or anoxic muds and lake sediments. </a:t>
            </a:r>
          </a:p>
          <a:p>
            <a:r>
              <a:rPr lang="en-US" dirty="0" smtClean="0"/>
              <a:t>The major biochemical reaction in the </a:t>
            </a:r>
            <a:r>
              <a:rPr lang="en-US" dirty="0" err="1" smtClean="0"/>
              <a:t>hydrogenosome</a:t>
            </a:r>
            <a:r>
              <a:rPr lang="en-US" dirty="0" smtClean="0"/>
              <a:t> is the oxidation of the compound pyruvate to H2, CO2, and acetate. </a:t>
            </a:r>
          </a:p>
          <a:p>
            <a:r>
              <a:rPr lang="en-US" dirty="0" smtClean="0"/>
              <a:t>Some anaerobic eukaryotes have H2-consuming methanogens in their cytoplasm. These Archaea consume the H2 and CO2 produced by the </a:t>
            </a:r>
            <a:r>
              <a:rPr lang="en-US" dirty="0" err="1" smtClean="0"/>
              <a:t>hydrogenosome</a:t>
            </a:r>
            <a:r>
              <a:rPr lang="en-US" dirty="0" smtClean="0"/>
              <a:t> and use it to form methane (CH4</a:t>
            </a:r>
            <a:r>
              <a:rPr lang="en-US" smtClean="0"/>
              <a:t>). Because </a:t>
            </a:r>
            <a:r>
              <a:rPr lang="en-US" dirty="0" err="1" smtClean="0"/>
              <a:t>hydrogenosomes</a:t>
            </a:r>
            <a:r>
              <a:rPr lang="en-US" dirty="0" smtClean="0"/>
              <a:t> cannot respire, they cannot oxidize the acetate produced from pyruvate oxidation as mitochondria do. Acetate is therefore excreted from the </a:t>
            </a:r>
            <a:r>
              <a:rPr lang="en-US" dirty="0" err="1" smtClean="0"/>
              <a:t>hydrogenosome</a:t>
            </a:r>
            <a:r>
              <a:rPr lang="en-US" dirty="0" smtClean="0"/>
              <a:t> into the cytoplasm of the host cell</a:t>
            </a:r>
            <a:endParaRPr lang="en-IN" dirty="0"/>
          </a:p>
        </p:txBody>
      </p:sp>
    </p:spTree>
    <p:extLst>
      <p:ext uri="{BB962C8B-B14F-4D97-AF65-F5344CB8AC3E}">
        <p14:creationId xmlns:p14="http://schemas.microsoft.com/office/powerpoint/2010/main" val="3865846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9189" y="0"/>
            <a:ext cx="10515600" cy="560718"/>
          </a:xfrm>
        </p:spPr>
        <p:txBody>
          <a:bodyPr>
            <a:normAutofit fontScale="90000"/>
          </a:bodyPr>
          <a:lstStyle/>
          <a:p>
            <a:r>
              <a:rPr lang="en-IN" sz="3200" b="1" dirty="0" smtClean="0"/>
              <a:t>Chloroplasts</a:t>
            </a:r>
            <a:r>
              <a:rPr lang="en-IN" dirty="0" smtClean="0"/>
              <a:t> </a:t>
            </a:r>
            <a:endParaRPr lang="en-IN" dirty="0"/>
          </a:p>
        </p:txBody>
      </p:sp>
      <p:sp>
        <p:nvSpPr>
          <p:cNvPr id="5" name="Content Placeholder 4"/>
          <p:cNvSpPr>
            <a:spLocks noGrp="1"/>
          </p:cNvSpPr>
          <p:nvPr>
            <p:ph idx="1"/>
          </p:nvPr>
        </p:nvSpPr>
        <p:spPr>
          <a:xfrm>
            <a:off x="129396" y="715992"/>
            <a:ext cx="11964838" cy="6029865"/>
          </a:xfrm>
        </p:spPr>
        <p:txBody>
          <a:bodyPr>
            <a:normAutofit fontScale="92500" lnSpcReduction="10000"/>
          </a:bodyPr>
          <a:lstStyle/>
          <a:p>
            <a:r>
              <a:rPr lang="en-US" dirty="0" smtClean="0"/>
              <a:t>Plastids are cytoplasmic organelles of photosynthetic </a:t>
            </a:r>
            <a:r>
              <a:rPr lang="en-US" dirty="0" err="1" smtClean="0"/>
              <a:t>protists</a:t>
            </a:r>
            <a:r>
              <a:rPr lang="en-US" dirty="0" smtClean="0"/>
              <a:t> and plants. They often possess pigments such as </a:t>
            </a:r>
            <a:r>
              <a:rPr lang="en-US" dirty="0" smtClean="0">
                <a:solidFill>
                  <a:schemeClr val="accent6">
                    <a:lumMod val="75000"/>
                  </a:schemeClr>
                </a:solidFill>
              </a:rPr>
              <a:t>chlorophylls</a:t>
            </a:r>
            <a:r>
              <a:rPr lang="en-US" dirty="0" smtClean="0"/>
              <a:t> and </a:t>
            </a:r>
            <a:r>
              <a:rPr lang="en-US" dirty="0" smtClean="0">
                <a:solidFill>
                  <a:srgbClr val="FAAB38"/>
                </a:solidFill>
              </a:rPr>
              <a:t>carotenoids</a:t>
            </a:r>
            <a:r>
              <a:rPr lang="en-US" dirty="0" smtClean="0"/>
              <a:t>, and are the sites of synthesis and storage of food reserves. </a:t>
            </a:r>
          </a:p>
          <a:p>
            <a:r>
              <a:rPr lang="en-US" dirty="0" smtClean="0"/>
              <a:t>The most important type of plastid is the </a:t>
            </a:r>
            <a:r>
              <a:rPr lang="en-US" b="1" dirty="0" smtClean="0">
                <a:solidFill>
                  <a:schemeClr val="accent6">
                    <a:lumMod val="75000"/>
                  </a:schemeClr>
                </a:solidFill>
              </a:rPr>
              <a:t>chloroplast</a:t>
            </a:r>
            <a:r>
              <a:rPr lang="en-US" dirty="0" smtClean="0"/>
              <a:t>. Chloroplasts contain chlorophyll and use light energy to convert C02 and water to carbohydrates and 02; that is, they are the site of photosynthesis. </a:t>
            </a:r>
          </a:p>
          <a:p>
            <a:r>
              <a:rPr lang="en-US" dirty="0" smtClean="0"/>
              <a:t>Two major types of chloroplasts have been identified: those that evolved from a primary endosymbiotic event and those that evolved from a secondary (or tertiary) event. The chloroplasts of plants and some photosynthetic </a:t>
            </a:r>
            <a:r>
              <a:rPr lang="en-US" dirty="0" err="1" smtClean="0"/>
              <a:t>protists</a:t>
            </a:r>
            <a:r>
              <a:rPr lang="en-US" dirty="0" smtClean="0"/>
              <a:t> are primary plastids and are the focus of this discussion. </a:t>
            </a:r>
          </a:p>
          <a:p>
            <a:r>
              <a:rPr lang="en-US" dirty="0" smtClean="0"/>
              <a:t>Chloroplasts are quite variable in size and shape, but they share many structural features. Most are oval with dimensions of 2 to 4 µm by 5 to 10 µm, but some photosynthetic </a:t>
            </a:r>
            <a:r>
              <a:rPr lang="en-US" dirty="0" err="1" smtClean="0"/>
              <a:t>protists</a:t>
            </a:r>
            <a:r>
              <a:rPr lang="en-US" dirty="0" smtClean="0"/>
              <a:t> possess one huge chloroplast that fills much of the cell. Like mitochondria, chloroplasts are encompassed by two membranes. A matrix called the stroma is enclosed by the inner membrane. The stroma contains DNA, ribosomes, lipid droplets, starch granules, and a complex internal membrane system whose most prominent components are flattened, membrane delimited sacs called thylakoids. </a:t>
            </a:r>
            <a:endParaRPr lang="en-IN" dirty="0"/>
          </a:p>
        </p:txBody>
      </p:sp>
    </p:spTree>
    <p:extLst>
      <p:ext uri="{BB962C8B-B14F-4D97-AF65-F5344CB8AC3E}">
        <p14:creationId xmlns:p14="http://schemas.microsoft.com/office/powerpoint/2010/main" val="1205513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242" y="163901"/>
            <a:ext cx="10515600" cy="526122"/>
          </a:xfrm>
        </p:spPr>
        <p:txBody>
          <a:bodyPr>
            <a:normAutofit fontScale="90000"/>
          </a:bodyPr>
          <a:lstStyle/>
          <a:p>
            <a:r>
              <a:rPr lang="en-US" sz="3600" b="1" dirty="0" smtClean="0">
                <a:solidFill>
                  <a:schemeClr val="accent6">
                    <a:lumMod val="75000"/>
                  </a:schemeClr>
                </a:solidFill>
              </a:rPr>
              <a:t>Organelles and Endosymbiosis</a:t>
            </a:r>
            <a:endParaRPr lang="en-IN" sz="3600" b="1" dirty="0">
              <a:solidFill>
                <a:schemeClr val="accent6">
                  <a:lumMod val="75000"/>
                </a:schemeClr>
              </a:solidFill>
            </a:endParaRPr>
          </a:p>
        </p:txBody>
      </p:sp>
      <p:sp>
        <p:nvSpPr>
          <p:cNvPr id="3" name="Content Placeholder 2"/>
          <p:cNvSpPr>
            <a:spLocks noGrp="1"/>
          </p:cNvSpPr>
          <p:nvPr>
            <p:ph idx="1"/>
          </p:nvPr>
        </p:nvSpPr>
        <p:spPr>
          <a:xfrm>
            <a:off x="0" y="690022"/>
            <a:ext cx="12085608" cy="5883305"/>
          </a:xfrm>
        </p:spPr>
        <p:txBody>
          <a:bodyPr>
            <a:normAutofit fontScale="92500" lnSpcReduction="20000"/>
          </a:bodyPr>
          <a:lstStyle/>
          <a:p>
            <a:r>
              <a:rPr lang="en-US" dirty="0" smtClean="0"/>
              <a:t>On the basis of their relative autonomy, size, and morphological resemblance to bacteria, it was hypothesized over 100 years ago that mitochondria and chloroplasts were descendants of respiratory and photosynthetic bacterial cells, respectively. </a:t>
            </a:r>
          </a:p>
          <a:p>
            <a:r>
              <a:rPr lang="en-US" dirty="0" smtClean="0"/>
              <a:t>By associating with </a:t>
            </a:r>
            <a:r>
              <a:rPr lang="en-US" dirty="0" err="1" smtClean="0"/>
              <a:t>nonphototrophic</a:t>
            </a:r>
            <a:r>
              <a:rPr lang="en-US" dirty="0" smtClean="0"/>
              <a:t> </a:t>
            </a:r>
            <a:r>
              <a:rPr lang="en-US" dirty="0" err="1" smtClean="0"/>
              <a:t>eukaryal</a:t>
            </a:r>
            <a:r>
              <a:rPr lang="en-US" dirty="0" smtClean="0"/>
              <a:t> hosts, the latter gained a new form of energy metabolism while the symbiotic bacterial cells received a stable and supportive growth environment inside the host. </a:t>
            </a:r>
          </a:p>
          <a:p>
            <a:r>
              <a:rPr lang="en-US" dirty="0" smtClean="0"/>
              <a:t>Gradually, over time these originally free-living symbionts became an intimate part of the eukaryotic cell. This idea of symbiotic bacteria as the ancestors of the mitochondrion, </a:t>
            </a:r>
            <a:r>
              <a:rPr lang="en-US" dirty="0" err="1" smtClean="0"/>
              <a:t>hydrogenosome</a:t>
            </a:r>
            <a:r>
              <a:rPr lang="en-US" dirty="0" smtClean="0"/>
              <a:t>, and chloroplast is called the endosymbiotic hypothesis (“endo” means “inside”) of eukaryotic cell origin and is now well accepted in biology. </a:t>
            </a:r>
          </a:p>
          <a:p>
            <a:r>
              <a:rPr lang="en-US" dirty="0" smtClean="0"/>
              <a:t>Several lines of evidence support the endosymbiotic hypothesis. These include in particular the fact that mitochondria, </a:t>
            </a:r>
            <a:r>
              <a:rPr lang="en-US" dirty="0" err="1" smtClean="0"/>
              <a:t>hydrogenosomes</a:t>
            </a:r>
            <a:r>
              <a:rPr lang="en-US" dirty="0" smtClean="0"/>
              <a:t>, and chloroplasts contain their own genomes and ribosomes. The genomes are arranged in a circular fashion as for bacterial chromosomes, and the sequence of genes that encode ribosomal RNA from organelles clearly points to their bacterial origin. </a:t>
            </a:r>
          </a:p>
          <a:p>
            <a:r>
              <a:rPr lang="en-US" dirty="0" smtClean="0"/>
              <a:t>Thus, the eukaryotic cell is a genetic chimera containing genes from two domains of life: host cell (Eukarya) genes and endosymbiont (Bacteria) genes.</a:t>
            </a:r>
            <a:endParaRPr lang="en-IN" dirty="0"/>
          </a:p>
        </p:txBody>
      </p:sp>
    </p:spTree>
    <p:extLst>
      <p:ext uri="{BB962C8B-B14F-4D97-AF65-F5344CB8AC3E}">
        <p14:creationId xmlns:p14="http://schemas.microsoft.com/office/powerpoint/2010/main" val="3652152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2490</Words>
  <Application>Microsoft Office PowerPoint</Application>
  <PresentationFormat>Widescreen</PresentationFormat>
  <Paragraphs>65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EUKARYOTIC CELL (Part-1)</vt:lpstr>
      <vt:lpstr>Shape and Size  </vt:lpstr>
      <vt:lpstr>Cell Organization</vt:lpstr>
      <vt:lpstr>PowerPoint Presentation</vt:lpstr>
      <vt:lpstr>Nucleus</vt:lpstr>
      <vt:lpstr>PowerPoint Presentation</vt:lpstr>
      <vt:lpstr>PowerPoint Presentation</vt:lpstr>
      <vt:lpstr>PowerPoint Presentation</vt:lpstr>
      <vt:lpstr>PowerPoint Presentation</vt:lpstr>
      <vt:lpstr>PowerPoint Presentation</vt:lpstr>
      <vt:lpstr>Ribosomes</vt:lpstr>
      <vt:lpstr>Cytoplasmic Organelles</vt:lpstr>
      <vt:lpstr>Mitochondria</vt:lpstr>
      <vt:lpstr>PowerPoint Presentation</vt:lpstr>
      <vt:lpstr>PowerPoint Presentation</vt:lpstr>
      <vt:lpstr>Hydrogenosomes</vt:lpstr>
      <vt:lpstr>Chloroplasts </vt:lpstr>
      <vt:lpstr>Organelles and Endosymbiosis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SONALI</dc:creator>
  <cp:lastModifiedBy>SONALI</cp:lastModifiedBy>
  <cp:revision>34</cp:revision>
  <dcterms:created xsi:type="dcterms:W3CDTF">2021-07-03T05:06:17Z</dcterms:created>
  <dcterms:modified xsi:type="dcterms:W3CDTF">2021-07-06T12:44:39Z</dcterms:modified>
</cp:coreProperties>
</file>